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9" r:id="rId1"/>
  </p:sldMasterIdLst>
  <p:handoutMasterIdLst>
    <p:handoutMasterId r:id="rId17"/>
  </p:handoutMasterIdLst>
  <p:sldIdLst>
    <p:sldId id="257" r:id="rId2"/>
    <p:sldId id="271" r:id="rId3"/>
    <p:sldId id="258" r:id="rId4"/>
    <p:sldId id="270" r:id="rId5"/>
    <p:sldId id="259" r:id="rId6"/>
    <p:sldId id="260" r:id="rId7"/>
    <p:sldId id="261" r:id="rId8"/>
    <p:sldId id="262" r:id="rId9"/>
    <p:sldId id="272" r:id="rId10"/>
    <p:sldId id="265" r:id="rId11"/>
    <p:sldId id="266" r:id="rId12"/>
    <p:sldId id="267" r:id="rId13"/>
    <p:sldId id="273" r:id="rId14"/>
    <p:sldId id="268" r:id="rId15"/>
    <p:sldId id="269" r:id="rId16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AE4F2"/>
    <a:srgbClr val="45441B"/>
    <a:srgbClr val="99CCFF"/>
    <a:srgbClr val="FF9900"/>
    <a:srgbClr val="006666"/>
    <a:srgbClr val="336600"/>
    <a:srgbClr val="859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7BFE1-F817-452B-A8A6-8024AF7E2AA3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B0D58-1EAB-4CD9-9DCF-79EAD73BC7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7043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5229225"/>
            <a:ext cx="7723188" cy="76200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6021388"/>
            <a:ext cx="7723188" cy="792162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subtitle style</a:t>
            </a:r>
          </a:p>
        </p:txBody>
      </p:sp>
      <p:sp>
        <p:nvSpPr>
          <p:cNvPr id="26010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0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0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F19C090-A843-4532-97A3-A8E029C253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644829-EF79-46DB-9DD9-7E18C26D7F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333375"/>
            <a:ext cx="1924050" cy="6191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33375"/>
            <a:ext cx="5619750" cy="6191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D528E-4AE2-4FF6-B60E-D5AB1C630B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05CD52-FB75-43AD-9138-9C83F53CFB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24CC9-76A9-4501-B44B-D30865EEA1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773238"/>
            <a:ext cx="37719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773238"/>
            <a:ext cx="37719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61650A-1521-42C9-A3BE-A9B2480375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4214E-2AF7-40BE-B651-2BB9FBEFD5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681A71-AB39-4490-819D-FE3A9C659C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085058-C187-4C7A-A92D-CB020E09C9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F34928-7F0E-42DB-A366-C9E1D74CE8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CA6FB-E5E4-4715-B4E5-13ECFB7E38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3375"/>
            <a:ext cx="7696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773238"/>
            <a:ext cx="769620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9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59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5908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14C0127-9F13-4FCF-8112-78A4E0EC894C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400">
          <a:solidFill>
            <a:schemeClr val="tx1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u="sng"/>
              <a:t>The Cattle Kingdom in Texas</a:t>
            </a:r>
          </a:p>
        </p:txBody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6248400" cy="4953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000" b="1" dirty="0" smtClean="0">
                <a:solidFill>
                  <a:srgbClr val="FF0000"/>
                </a:solidFill>
              </a:rPr>
              <a:t>The Cattle </a:t>
            </a:r>
            <a:r>
              <a:rPr lang="en-US" sz="3000" b="1" u="sng" dirty="0" smtClean="0">
                <a:solidFill>
                  <a:srgbClr val="FF0000"/>
                </a:solidFill>
              </a:rPr>
              <a:t>industry </a:t>
            </a:r>
            <a:r>
              <a:rPr lang="en-US" sz="3000" b="1" dirty="0" smtClean="0">
                <a:solidFill>
                  <a:srgbClr val="FF0000"/>
                </a:solidFill>
              </a:rPr>
              <a:t>flourished </a:t>
            </a:r>
            <a:r>
              <a:rPr lang="en-US" sz="3000" b="1" dirty="0">
                <a:solidFill>
                  <a:srgbClr val="FF0000"/>
                </a:solidFill>
              </a:rPr>
              <a:t>in the late 1800’s. West Texas had </a:t>
            </a:r>
            <a:r>
              <a:rPr lang="en-US" sz="3000" b="1" dirty="0" smtClean="0">
                <a:solidFill>
                  <a:srgbClr val="FF0000"/>
                </a:solidFill>
              </a:rPr>
              <a:t>large open prairies </a:t>
            </a:r>
            <a:r>
              <a:rPr lang="en-US" sz="3000" b="1" dirty="0">
                <a:solidFill>
                  <a:srgbClr val="FF0000"/>
                </a:solidFill>
              </a:rPr>
              <a:t>for cattle to </a:t>
            </a:r>
            <a:r>
              <a:rPr lang="en-US" sz="3000" b="1" u="sng" dirty="0">
                <a:solidFill>
                  <a:srgbClr val="FF0000"/>
                </a:solidFill>
              </a:rPr>
              <a:t>GRAZE</a:t>
            </a:r>
            <a:r>
              <a:rPr lang="en-US" sz="3000" b="1" dirty="0">
                <a:solidFill>
                  <a:srgbClr val="FF0000"/>
                </a:solidFill>
              </a:rPr>
              <a:t> and an endless supply of grass</a:t>
            </a:r>
            <a:r>
              <a:rPr lang="en-US" sz="3000" b="1" dirty="0" smtClean="0">
                <a:solidFill>
                  <a:srgbClr val="FF0000"/>
                </a:solidFill>
              </a:rPr>
              <a:t>.</a:t>
            </a:r>
            <a:endParaRPr lang="en-US" sz="30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endParaRPr lang="en-US" sz="3000" b="1" dirty="0"/>
          </a:p>
          <a:p>
            <a:pPr>
              <a:lnSpc>
                <a:spcPct val="80000"/>
              </a:lnSpc>
            </a:pPr>
            <a:endParaRPr lang="en-US" sz="3000" b="1" dirty="0"/>
          </a:p>
          <a:p>
            <a:pPr>
              <a:lnSpc>
                <a:spcPct val="80000"/>
              </a:lnSpc>
            </a:pPr>
            <a:r>
              <a:rPr lang="en-US" sz="3000" b="1" dirty="0" smtClean="0"/>
              <a:t>Once the buffalo had been killed and the Native Americans had been moved onto </a:t>
            </a:r>
            <a:r>
              <a:rPr lang="en-US" sz="3000" b="1" u="sng" dirty="0" smtClean="0"/>
              <a:t>RESERVATIONS</a:t>
            </a:r>
            <a:r>
              <a:rPr lang="en-US" sz="3000" b="1" dirty="0" smtClean="0"/>
              <a:t>, </a:t>
            </a:r>
            <a:r>
              <a:rPr lang="en-US" sz="3000" b="1" dirty="0" smtClean="0">
                <a:solidFill>
                  <a:srgbClr val="FF0000"/>
                </a:solidFill>
              </a:rPr>
              <a:t>settlers began moving into West </a:t>
            </a:r>
            <a:r>
              <a:rPr lang="en-US" sz="3000" b="1" u="sng" dirty="0" smtClean="0">
                <a:solidFill>
                  <a:srgbClr val="FF0000"/>
                </a:solidFill>
              </a:rPr>
              <a:t>TEXAS</a:t>
            </a:r>
            <a:r>
              <a:rPr lang="en-US" sz="3000" b="1" dirty="0" smtClean="0">
                <a:solidFill>
                  <a:srgbClr val="FF0000"/>
                </a:solidFill>
              </a:rPr>
              <a:t>.</a:t>
            </a:r>
            <a:endParaRPr lang="en-US" sz="3000" b="1" dirty="0">
              <a:solidFill>
                <a:srgbClr val="FF0000"/>
              </a:solidFill>
            </a:endParaRPr>
          </a:p>
        </p:txBody>
      </p:sp>
      <p:pic>
        <p:nvPicPr>
          <p:cNvPr id="265220" name="Picture 4" descr="MMj02852490000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362200"/>
            <a:ext cx="2667000" cy="2825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10 Times the $$$</a:t>
            </a:r>
          </a:p>
        </p:txBody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7696200" cy="4751388"/>
          </a:xfrm>
        </p:spPr>
        <p:txBody>
          <a:bodyPr/>
          <a:lstStyle/>
          <a:p>
            <a:r>
              <a:rPr lang="en-US" b="1"/>
              <a:t>Cattle owners could only get about $</a:t>
            </a:r>
            <a:r>
              <a:rPr lang="en-US" b="1" u="sng"/>
              <a:t>4</a:t>
            </a:r>
            <a:r>
              <a:rPr lang="en-US" b="1"/>
              <a:t> in Texas for a longhorn, but in the eastern packinghouses, they could get $</a:t>
            </a:r>
            <a:r>
              <a:rPr lang="en-US" b="1" u="sng"/>
              <a:t>40</a:t>
            </a:r>
            <a:r>
              <a:rPr lang="en-US" b="1"/>
              <a:t> for each one.  </a:t>
            </a:r>
          </a:p>
          <a:p>
            <a:endParaRPr lang="en-US" b="1"/>
          </a:p>
          <a:p>
            <a:r>
              <a:rPr lang="en-US" b="1"/>
              <a:t>Cattle owners searched for a way to transport their cattle safely to the stockyards so they could make 10 times as much money.</a:t>
            </a:r>
            <a:r>
              <a:rPr lang="en-US"/>
              <a:t> </a:t>
            </a:r>
          </a:p>
        </p:txBody>
      </p:sp>
      <p:pic>
        <p:nvPicPr>
          <p:cNvPr id="273412" name="Picture 4" descr="MMj02835870000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895600"/>
            <a:ext cx="2209800" cy="1795463"/>
          </a:xfrm>
          <a:prstGeom prst="rect">
            <a:avLst/>
          </a:prstGeom>
          <a:noFill/>
        </p:spPr>
      </p:pic>
      <p:pic>
        <p:nvPicPr>
          <p:cNvPr id="273413" name="Picture 5" descr="MCj039632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5181600"/>
            <a:ext cx="1524000" cy="1512888"/>
          </a:xfrm>
          <a:prstGeom prst="rect">
            <a:avLst/>
          </a:prstGeom>
          <a:noFill/>
        </p:spPr>
      </p:pic>
      <p:pic>
        <p:nvPicPr>
          <p:cNvPr id="273414" name="Picture 6" descr="MCj0404625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48525" y="0"/>
            <a:ext cx="1895475" cy="1682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Cow Town</a:t>
            </a:r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8610600" cy="4876800"/>
          </a:xfrm>
        </p:spPr>
        <p:txBody>
          <a:bodyPr/>
          <a:lstStyle/>
          <a:p>
            <a:r>
              <a:rPr lang="en-US" b="1"/>
              <a:t> Joseph McCoy came up with a solution that made everyone </a:t>
            </a:r>
            <a:r>
              <a:rPr lang="en-US" b="1" u="sng"/>
              <a:t>MONEY</a:t>
            </a:r>
            <a:r>
              <a:rPr lang="en-US" b="1"/>
              <a:t>.  He built the first </a:t>
            </a:r>
            <a:r>
              <a:rPr lang="en-US" b="1" u="sng"/>
              <a:t>COW TOWN </a:t>
            </a:r>
            <a:r>
              <a:rPr lang="en-US" b="1"/>
              <a:t>in Abilene, Kansas, right by the Union Pacific Railroad.</a:t>
            </a:r>
            <a:r>
              <a:rPr lang="en-US"/>
              <a:t> </a:t>
            </a:r>
          </a:p>
          <a:p>
            <a:endParaRPr lang="en-US"/>
          </a:p>
          <a:p>
            <a:r>
              <a:rPr lang="en-US" b="1"/>
              <a:t>Abilene had wide </a:t>
            </a:r>
            <a:r>
              <a:rPr lang="en-US" b="1" u="sng"/>
              <a:t>STREETS</a:t>
            </a:r>
            <a:r>
              <a:rPr lang="en-US" b="1"/>
              <a:t> so the cattle could be driven through town, and entertainment for the cowhands.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The Chisholm Trail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2438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McCoy sent word about his cow town to Texans.  Soon, cattle-drivers drove their cattle all the way from Southern Texas, through </a:t>
            </a:r>
            <a:r>
              <a:rPr lang="en-US" u="sng"/>
              <a:t>INDIAN TERRITORY</a:t>
            </a:r>
            <a:r>
              <a:rPr lang="en-US"/>
              <a:t>, to Abilene Kansas.  This route was called the Chisholm </a:t>
            </a:r>
            <a:r>
              <a:rPr lang="en-US" u="sng"/>
              <a:t>TRAIL</a:t>
            </a:r>
            <a:r>
              <a:rPr lang="en-US"/>
              <a:t>. </a:t>
            </a:r>
          </a:p>
        </p:txBody>
      </p:sp>
      <p:pic>
        <p:nvPicPr>
          <p:cNvPr id="275461" name="Picture 5" descr="Cattle Drive Up the Chisholm Trai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917950"/>
            <a:ext cx="5105400" cy="2940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1066800"/>
          </a:xfrm>
        </p:spPr>
        <p:txBody>
          <a:bodyPr/>
          <a:lstStyle/>
          <a:p>
            <a:r>
              <a:rPr lang="en-US" dirty="0" smtClean="0"/>
              <a:t>Only trail before the Civil war is the one in the middle “Western Trail”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676400"/>
            <a:ext cx="6172200" cy="4929188"/>
          </a:xfrm>
        </p:spPr>
      </p:pic>
    </p:spTree>
    <p:extLst>
      <p:ext uri="{BB962C8B-B14F-4D97-AF65-F5344CB8AC3E}">
        <p14:creationId xmlns:p14="http://schemas.microsoft.com/office/powerpoint/2010/main" val="26739355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9495" y="33728"/>
            <a:ext cx="7696200" cy="733425"/>
          </a:xfrm>
        </p:spPr>
        <p:txBody>
          <a:bodyPr/>
          <a:lstStyle/>
          <a:p>
            <a:r>
              <a:rPr lang="en-US" sz="4000" b="1" u="sng" dirty="0" smtClean="0"/>
              <a:t>After the Civil War</a:t>
            </a:r>
            <a:endParaRPr lang="en-US" sz="4000" b="1" u="sng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8095" y="767153"/>
            <a:ext cx="7239000" cy="63024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Round ‘em Up!</a:t>
            </a:r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52600"/>
            <a:ext cx="5867400" cy="4953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/>
              <a:t>The Chisholm Trail was the </a:t>
            </a:r>
            <a:r>
              <a:rPr lang="en-US" sz="2800" b="1" u="sng"/>
              <a:t>1st</a:t>
            </a:r>
            <a:r>
              <a:rPr lang="en-US" sz="2800" b="1"/>
              <a:t> of the great cattle trails.  From 1867-1887, more than 6 million longhorns were driven from Texas to Abilene and other Kansas cow towns.</a:t>
            </a:r>
          </a:p>
          <a:p>
            <a:pPr>
              <a:lnSpc>
                <a:spcPct val="80000"/>
              </a:lnSpc>
            </a:pPr>
            <a:endParaRPr lang="en-US" sz="2800" b="1"/>
          </a:p>
          <a:p>
            <a:pPr>
              <a:lnSpc>
                <a:spcPct val="80000"/>
              </a:lnSpc>
            </a:pPr>
            <a:r>
              <a:rPr lang="en-US" sz="2800" b="1"/>
              <a:t>As more railroads were built, more cattle trails were developed.  A trail drive began with a </a:t>
            </a:r>
            <a:r>
              <a:rPr lang="en-US" sz="2800" b="1" u="sng"/>
              <a:t>ROUNDUP</a:t>
            </a:r>
            <a:r>
              <a:rPr lang="en-US" sz="2800" b="1"/>
              <a:t>: gathering and branding unmarked cattle.  This process took several weeks!</a:t>
            </a:r>
          </a:p>
        </p:txBody>
      </p:sp>
      <p:pic>
        <p:nvPicPr>
          <p:cNvPr id="277509" name="Picture 5" descr="shoulder brand on a longhorn ste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819400"/>
            <a:ext cx="32766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West Texas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FF0000"/>
                </a:solidFill>
              </a:rPr>
              <a:t>Ranching was the main source of income in West Texas.</a:t>
            </a:r>
          </a:p>
          <a:p>
            <a:endParaRPr lang="en-US" dirty="0"/>
          </a:p>
          <a:p>
            <a:r>
              <a:rPr lang="en-US" dirty="0" smtClean="0"/>
              <a:t>How do you explain this?</a:t>
            </a:r>
          </a:p>
          <a:p>
            <a:r>
              <a:rPr lang="en-US" dirty="0" smtClean="0"/>
              <a:t>Why do you think it wasn’t farming?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552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Spanish beginnings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52600"/>
            <a:ext cx="7391400" cy="47513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/>
              <a:t>Many of these settlers took part in the </a:t>
            </a:r>
            <a:r>
              <a:rPr lang="en-US" b="1" u="sng" dirty="0">
                <a:solidFill>
                  <a:srgbClr val="FF0000"/>
                </a:solidFill>
              </a:rPr>
              <a:t>CATTLE</a:t>
            </a:r>
            <a:r>
              <a:rPr lang="en-US" b="1" dirty="0">
                <a:solidFill>
                  <a:srgbClr val="FF0000"/>
                </a:solidFill>
              </a:rPr>
              <a:t> industry—an industry that has Spanish beginnings.</a:t>
            </a:r>
          </a:p>
          <a:p>
            <a:pPr>
              <a:lnSpc>
                <a:spcPct val="90000"/>
              </a:lnSpc>
            </a:pPr>
            <a:endParaRPr lang="en-US" b="1" dirty="0"/>
          </a:p>
          <a:p>
            <a:pPr>
              <a:lnSpc>
                <a:spcPct val="90000"/>
              </a:lnSpc>
            </a:pPr>
            <a:r>
              <a:rPr lang="en-US" b="1" dirty="0"/>
              <a:t>Spanish ranchers raised cattle on the open range and used ropes to drive them into corrals. Then, the cattle were marked with the owner’s </a:t>
            </a:r>
            <a:r>
              <a:rPr lang="en-US" b="1" u="sng" dirty="0"/>
              <a:t>BRAND</a:t>
            </a:r>
            <a:r>
              <a:rPr lang="en-US" b="1" dirty="0"/>
              <a:t>.</a:t>
            </a:r>
          </a:p>
        </p:txBody>
      </p:sp>
      <p:pic>
        <p:nvPicPr>
          <p:cNvPr id="266245" name="Picture 5" descr="MMj03567930000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1600200"/>
            <a:ext cx="2209800" cy="2209800"/>
          </a:xfrm>
          <a:prstGeom prst="rect">
            <a:avLst/>
          </a:prstGeom>
          <a:noFill/>
        </p:spPr>
      </p:pic>
      <p:pic>
        <p:nvPicPr>
          <p:cNvPr id="266246" name="Picture 6" descr="MMj03567940000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4191000"/>
            <a:ext cx="1943100" cy="194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RICH QUICK!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FF0000"/>
                </a:solidFill>
              </a:rPr>
              <a:t>What group of people would have the most experience, closest to immigrate, and most likely be successful ranchers in West Texas?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455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The Longhorn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305800" cy="5029200"/>
          </a:xfrm>
        </p:spPr>
        <p:txBody>
          <a:bodyPr/>
          <a:lstStyle/>
          <a:p>
            <a:r>
              <a:rPr lang="en-US" b="1" dirty="0"/>
              <a:t>The longhorns’ most distinctive characteristics were their huge </a:t>
            </a:r>
            <a:r>
              <a:rPr lang="en-US" b="1" u="sng" dirty="0"/>
              <a:t>HORNS</a:t>
            </a:r>
            <a:r>
              <a:rPr lang="en-US" b="1" dirty="0"/>
              <a:t> and their ability to </a:t>
            </a:r>
            <a:r>
              <a:rPr lang="en-US" b="1" u="sng" dirty="0"/>
              <a:t>ADAPT</a:t>
            </a:r>
            <a:r>
              <a:rPr lang="en-US" b="1" dirty="0"/>
              <a:t> to almost any environment.  </a:t>
            </a:r>
          </a:p>
          <a:p>
            <a:endParaRPr lang="en-US" b="1" dirty="0"/>
          </a:p>
          <a:p>
            <a:r>
              <a:rPr lang="en-US" b="1" dirty="0"/>
              <a:t>They were able to survive on little food and water, and could live in extreme hot or cold weather.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The Mighty Longhorn</a:t>
            </a:r>
          </a:p>
        </p:txBody>
      </p:sp>
      <p:pic>
        <p:nvPicPr>
          <p:cNvPr id="268292" name="Picture 4" descr="LHBULL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1828800"/>
            <a:ext cx="7924800" cy="4730750"/>
          </a:xfr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33375"/>
            <a:ext cx="8077200" cy="1066800"/>
          </a:xfrm>
        </p:spPr>
        <p:txBody>
          <a:bodyPr/>
          <a:lstStyle/>
          <a:p>
            <a:r>
              <a:rPr lang="en-US" sz="4000" b="1" u="sng"/>
              <a:t>No one to tend to the herds…</a:t>
            </a:r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696200" cy="4751388"/>
          </a:xfrm>
        </p:spPr>
        <p:txBody>
          <a:bodyPr/>
          <a:lstStyle/>
          <a:p>
            <a:r>
              <a:rPr lang="en-US"/>
              <a:t> </a:t>
            </a:r>
            <a:r>
              <a:rPr lang="en-US" b="1"/>
              <a:t>The cattle industry </a:t>
            </a:r>
            <a:r>
              <a:rPr lang="en-US" b="1" u="sng"/>
              <a:t>DECREASED</a:t>
            </a:r>
            <a:r>
              <a:rPr lang="en-US" b="1"/>
              <a:t> during the Civil War because  most people left home to go </a:t>
            </a:r>
            <a:r>
              <a:rPr lang="en-US" b="1" u="sng"/>
              <a:t>FIGHT</a:t>
            </a:r>
            <a:r>
              <a:rPr lang="en-US" b="1"/>
              <a:t>.  </a:t>
            </a:r>
          </a:p>
          <a:p>
            <a:pPr>
              <a:buFont typeface="Wingdings" pitchFamily="2" charset="2"/>
              <a:buNone/>
            </a:pPr>
            <a:endParaRPr lang="en-US" b="1"/>
          </a:p>
          <a:p>
            <a:r>
              <a:rPr lang="en-US" b="1"/>
              <a:t>With nobody to drive the cattle, herds simply wandered the state and </a:t>
            </a:r>
            <a:r>
              <a:rPr lang="en-US" b="1" u="sng"/>
              <a:t>MULTIPLIED</a:t>
            </a:r>
            <a:r>
              <a:rPr lang="en-US" b="1"/>
              <a:t>.</a:t>
            </a:r>
            <a:r>
              <a:rPr lang="en-US"/>
              <a:t> </a:t>
            </a:r>
          </a:p>
        </p:txBody>
      </p:sp>
      <p:pic>
        <p:nvPicPr>
          <p:cNvPr id="269319" name="Picture 7" descr="MCAN02493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7200" y="2743200"/>
            <a:ext cx="831850" cy="990600"/>
          </a:xfrm>
          <a:prstGeom prst="rect">
            <a:avLst/>
          </a:prstGeom>
          <a:noFill/>
        </p:spPr>
      </p:pic>
      <p:pic>
        <p:nvPicPr>
          <p:cNvPr id="269320" name="Picture 8" descr="MCAN02493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5791200"/>
            <a:ext cx="768350" cy="914400"/>
          </a:xfrm>
          <a:prstGeom prst="rect">
            <a:avLst/>
          </a:prstGeom>
          <a:noFill/>
        </p:spPr>
      </p:pic>
      <p:pic>
        <p:nvPicPr>
          <p:cNvPr id="269321" name="Picture 9" descr="MCAN02493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876800"/>
            <a:ext cx="831850" cy="990600"/>
          </a:xfrm>
          <a:prstGeom prst="rect">
            <a:avLst/>
          </a:prstGeom>
          <a:noFill/>
        </p:spPr>
      </p:pic>
      <p:pic>
        <p:nvPicPr>
          <p:cNvPr id="269322" name="Picture 10" descr="MCAN02493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581400"/>
            <a:ext cx="831850" cy="990600"/>
          </a:xfrm>
          <a:prstGeom prst="rect">
            <a:avLst/>
          </a:prstGeom>
          <a:noFill/>
        </p:spPr>
      </p:pic>
      <p:pic>
        <p:nvPicPr>
          <p:cNvPr id="269323" name="Picture 11" descr="MCAN02493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09800"/>
            <a:ext cx="831850" cy="990600"/>
          </a:xfrm>
          <a:prstGeom prst="rect">
            <a:avLst/>
          </a:prstGeom>
          <a:noFill/>
        </p:spPr>
      </p:pic>
      <p:pic>
        <p:nvPicPr>
          <p:cNvPr id="269324" name="Picture 12" descr="MCAN02493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5791200"/>
            <a:ext cx="768350" cy="914400"/>
          </a:xfrm>
          <a:prstGeom prst="rect">
            <a:avLst/>
          </a:prstGeom>
          <a:noFill/>
        </p:spPr>
      </p:pic>
      <p:pic>
        <p:nvPicPr>
          <p:cNvPr id="269325" name="Picture 13" descr="MCAN02493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5791200"/>
            <a:ext cx="768350" cy="914400"/>
          </a:xfrm>
          <a:prstGeom prst="rect">
            <a:avLst/>
          </a:prstGeom>
          <a:noFill/>
        </p:spPr>
      </p:pic>
      <p:pic>
        <p:nvPicPr>
          <p:cNvPr id="269326" name="Picture 14" descr="MCAN02493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5791200"/>
            <a:ext cx="704850" cy="838200"/>
          </a:xfrm>
          <a:prstGeom prst="rect">
            <a:avLst/>
          </a:prstGeom>
          <a:noFill/>
        </p:spPr>
      </p:pic>
      <p:pic>
        <p:nvPicPr>
          <p:cNvPr id="269327" name="Picture 15" descr="MCAN02493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7200" y="4191000"/>
            <a:ext cx="831850" cy="990600"/>
          </a:xfrm>
          <a:prstGeom prst="rect">
            <a:avLst/>
          </a:prstGeom>
          <a:noFill/>
        </p:spPr>
      </p:pic>
      <p:pic>
        <p:nvPicPr>
          <p:cNvPr id="269328" name="Picture 16" descr="MCAN02493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7200" y="5486400"/>
            <a:ext cx="831850" cy="990600"/>
          </a:xfrm>
          <a:prstGeom prst="rect">
            <a:avLst/>
          </a:prstGeom>
          <a:noFill/>
        </p:spPr>
      </p:pic>
      <p:pic>
        <p:nvPicPr>
          <p:cNvPr id="269329" name="Picture 17" descr="MCAN02493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5638800"/>
            <a:ext cx="83185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After the War…</a:t>
            </a:r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52600"/>
            <a:ext cx="6096000" cy="4876800"/>
          </a:xfrm>
        </p:spPr>
        <p:txBody>
          <a:bodyPr/>
          <a:lstStyle/>
          <a:p>
            <a:r>
              <a:rPr lang="en-US" sz="2800" b="1" dirty="0"/>
              <a:t>When the men returned from war, there were cattle everywhere, but few Texans had the money to buy them.  </a:t>
            </a:r>
          </a:p>
          <a:p>
            <a:endParaRPr lang="en-US" sz="2800" b="1" dirty="0"/>
          </a:p>
          <a:p>
            <a:r>
              <a:rPr lang="en-US" sz="2800" b="1" dirty="0">
                <a:solidFill>
                  <a:srgbClr val="FF0000"/>
                </a:solidFill>
              </a:rPr>
              <a:t>Until the </a:t>
            </a:r>
            <a:r>
              <a:rPr lang="en-US" sz="2800" b="1" u="sng" dirty="0">
                <a:solidFill>
                  <a:srgbClr val="FF0000"/>
                </a:solidFill>
              </a:rPr>
              <a:t>RAILROAD</a:t>
            </a:r>
            <a:r>
              <a:rPr lang="en-US" sz="2800" b="1" dirty="0">
                <a:solidFill>
                  <a:srgbClr val="FF0000"/>
                </a:solidFill>
              </a:rPr>
              <a:t> lines were built, Texans could not afford to drive cattle all the way to </a:t>
            </a:r>
            <a:r>
              <a:rPr lang="en-US" sz="2800" b="1" u="sng" dirty="0">
                <a:solidFill>
                  <a:srgbClr val="FF0000"/>
                </a:solidFill>
              </a:rPr>
              <a:t>E</a:t>
            </a:r>
            <a:r>
              <a:rPr lang="en-US" sz="2800" b="1" u="sng" dirty="0" smtClean="0">
                <a:solidFill>
                  <a:srgbClr val="FF0000"/>
                </a:solidFill>
              </a:rPr>
              <a:t>astern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u="sng" dirty="0">
                <a:solidFill>
                  <a:srgbClr val="FF0000"/>
                </a:solidFill>
              </a:rPr>
              <a:t>CITIES</a:t>
            </a:r>
            <a:r>
              <a:rPr lang="en-US" sz="2800" b="1" dirty="0">
                <a:solidFill>
                  <a:srgbClr val="FF0000"/>
                </a:solidFill>
              </a:rPr>
              <a:t>.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270340" name="Picture 4" descr="MMj02362190000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438400"/>
            <a:ext cx="312420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Demand for Beef 17.2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8991600" cy="5000625"/>
          </a:xfrm>
        </p:spPr>
        <p:txBody>
          <a:bodyPr/>
          <a:lstStyle/>
          <a:p>
            <a:r>
              <a:rPr lang="en-US" sz="4000" b="1" dirty="0">
                <a:solidFill>
                  <a:srgbClr val="FF0000"/>
                </a:solidFill>
              </a:rPr>
              <a:t>Railroads soon </a:t>
            </a:r>
            <a:r>
              <a:rPr lang="en-US" sz="4000" b="1" u="sng" dirty="0" smtClean="0">
                <a:solidFill>
                  <a:srgbClr val="FF0000"/>
                </a:solidFill>
              </a:rPr>
              <a:t>EXPANDED</a:t>
            </a:r>
            <a:r>
              <a:rPr lang="en-US" sz="4000" b="1" dirty="0" smtClean="0">
                <a:solidFill>
                  <a:srgbClr val="FF0000"/>
                </a:solidFill>
              </a:rPr>
              <a:t>!</a:t>
            </a:r>
          </a:p>
          <a:p>
            <a:endParaRPr lang="en-US" sz="4000" b="1" dirty="0">
              <a:solidFill>
                <a:srgbClr val="FF0000"/>
              </a:solidFill>
            </a:endParaRPr>
          </a:p>
          <a:p>
            <a:r>
              <a:rPr lang="en-US" sz="4000" dirty="0" smtClean="0">
                <a:solidFill>
                  <a:srgbClr val="FF0000"/>
                </a:solidFill>
              </a:rPr>
              <a:t>The high demand for Beef in the </a:t>
            </a:r>
            <a:r>
              <a:rPr lang="en-US" sz="4000" u="sng" dirty="0" smtClean="0">
                <a:solidFill>
                  <a:srgbClr val="FF0000"/>
                </a:solidFill>
              </a:rPr>
              <a:t>East</a:t>
            </a:r>
            <a:r>
              <a:rPr lang="en-US" sz="4000" dirty="0" smtClean="0">
                <a:solidFill>
                  <a:srgbClr val="FF0000"/>
                </a:solidFill>
              </a:rPr>
              <a:t> brought </a:t>
            </a:r>
            <a:r>
              <a:rPr lang="en-US" sz="4000" u="sng" dirty="0" smtClean="0">
                <a:solidFill>
                  <a:srgbClr val="FF0000"/>
                </a:solidFill>
              </a:rPr>
              <a:t>rapid growth of the Railroad! </a:t>
            </a:r>
          </a:p>
          <a:p>
            <a:endParaRPr lang="en-US" sz="4000" u="sng" dirty="0" smtClean="0">
              <a:solidFill>
                <a:srgbClr val="FF0000"/>
              </a:solidFill>
            </a:endParaRPr>
          </a:p>
          <a:p>
            <a:pPr lvl="0">
              <a:buClr>
                <a:srgbClr val="D8E1EC"/>
              </a:buClr>
            </a:pPr>
            <a:r>
              <a:rPr lang="en-US" sz="2800" b="1" dirty="0">
                <a:solidFill>
                  <a:srgbClr val="FFFF00"/>
                </a:solidFill>
              </a:rPr>
              <a:t>Texans had fast, inexpensive, and reliable transportation.</a:t>
            </a:r>
          </a:p>
          <a:p>
            <a:pPr lvl="1">
              <a:buClr>
                <a:srgbClr val="D8E1EC"/>
              </a:buClr>
            </a:pPr>
            <a:r>
              <a:rPr lang="en-US" b="1" dirty="0">
                <a:solidFill>
                  <a:srgbClr val="FFFF00"/>
                </a:solidFill>
              </a:rPr>
              <a:t>-horses, railroads, and steamboats</a:t>
            </a:r>
          </a:p>
          <a:p>
            <a:endParaRPr lang="en-US" sz="40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682510"/>
      </p:ext>
    </p:extLst>
  </p:cSld>
  <p:clrMapOvr>
    <a:masterClrMapping/>
  </p:clrMapOvr>
</p:sld>
</file>

<file path=ppt/theme/theme1.xml><?xml version="1.0" encoding="utf-8"?>
<a:theme xmlns:a="http://schemas.openxmlformats.org/drawingml/2006/main" name="Glowing puzzle pieces design template">
  <a:themeElements>
    <a:clrScheme name="Glowing puzzle pieces design template 1">
      <a:dk1>
        <a:srgbClr val="000000"/>
      </a:dk1>
      <a:lt1>
        <a:srgbClr val="FFFFFF"/>
      </a:lt1>
      <a:dk2>
        <a:srgbClr val="000000"/>
      </a:dk2>
      <a:lt2>
        <a:srgbClr val="E8EDF2"/>
      </a:lt2>
      <a:accent1>
        <a:srgbClr val="D8E1EC"/>
      </a:accent1>
      <a:accent2>
        <a:srgbClr val="CFD795"/>
      </a:accent2>
      <a:accent3>
        <a:srgbClr val="AAAAAA"/>
      </a:accent3>
      <a:accent4>
        <a:srgbClr val="DADADA"/>
      </a:accent4>
      <a:accent5>
        <a:srgbClr val="E9EEF4"/>
      </a:accent5>
      <a:accent6>
        <a:srgbClr val="BBC387"/>
      </a:accent6>
      <a:hlink>
        <a:srgbClr val="D59F07"/>
      </a:hlink>
      <a:folHlink>
        <a:srgbClr val="94B26C"/>
      </a:folHlink>
    </a:clrScheme>
    <a:fontScheme name="Glowing puzzle pieces design templat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Glowing puzzle pieces design template 1">
        <a:dk1>
          <a:srgbClr val="000000"/>
        </a:dk1>
        <a:lt1>
          <a:srgbClr val="FFFFFF"/>
        </a:lt1>
        <a:dk2>
          <a:srgbClr val="000000"/>
        </a:dk2>
        <a:lt2>
          <a:srgbClr val="E8EDF2"/>
        </a:lt2>
        <a:accent1>
          <a:srgbClr val="D8E1EC"/>
        </a:accent1>
        <a:accent2>
          <a:srgbClr val="CFD795"/>
        </a:accent2>
        <a:accent3>
          <a:srgbClr val="AAAAAA"/>
        </a:accent3>
        <a:accent4>
          <a:srgbClr val="DADADA"/>
        </a:accent4>
        <a:accent5>
          <a:srgbClr val="E9EEF4"/>
        </a:accent5>
        <a:accent6>
          <a:srgbClr val="BBC387"/>
        </a:accent6>
        <a:hlink>
          <a:srgbClr val="D59F07"/>
        </a:hlink>
        <a:folHlink>
          <a:srgbClr val="94B26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Glowing puzzle pieces design template</Template>
  <TotalTime>1493</TotalTime>
  <Words>569</Words>
  <Application>Microsoft Office PowerPoint</Application>
  <PresentationFormat>On-screen Show (4:3)</PresentationFormat>
  <Paragraphs>52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Tahoma</vt:lpstr>
      <vt:lpstr>Times New Roman</vt:lpstr>
      <vt:lpstr>Wingdings</vt:lpstr>
      <vt:lpstr>Glowing puzzle pieces design template</vt:lpstr>
      <vt:lpstr>The Cattle Kingdom in Texas</vt:lpstr>
      <vt:lpstr>West Texas</vt:lpstr>
      <vt:lpstr>Spanish beginnings</vt:lpstr>
      <vt:lpstr>GET RICH QUICK!</vt:lpstr>
      <vt:lpstr>The Longhorn</vt:lpstr>
      <vt:lpstr>The Mighty Longhorn</vt:lpstr>
      <vt:lpstr>No one to tend to the herds…</vt:lpstr>
      <vt:lpstr>After the War…</vt:lpstr>
      <vt:lpstr>Demand for Beef 17.2</vt:lpstr>
      <vt:lpstr>10 Times the $$$</vt:lpstr>
      <vt:lpstr>Cow Town</vt:lpstr>
      <vt:lpstr>The Chisholm Trail</vt:lpstr>
      <vt:lpstr>Only trail before the Civil war is the one in the middle “Western Trail”</vt:lpstr>
      <vt:lpstr>After the Civil War</vt:lpstr>
      <vt:lpstr>Round ‘em Up!</vt:lpstr>
    </vt:vector>
  </TitlesOfParts>
  <Company>Wylie ISD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Class! Today is  Monday, March 27, 2006</dc:title>
  <dc:creator>janisb</dc:creator>
  <cp:lastModifiedBy>Nicoletti, Michael</cp:lastModifiedBy>
  <cp:revision>27</cp:revision>
  <cp:lastPrinted>2014-02-26T15:24:04Z</cp:lastPrinted>
  <dcterms:created xsi:type="dcterms:W3CDTF">2006-03-23T17:58:27Z</dcterms:created>
  <dcterms:modified xsi:type="dcterms:W3CDTF">2014-02-26T15:40:30Z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TC011407991033</vt:lpwstr>
  </property>
</Properties>
</file>